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71" r:id="rId9"/>
    <p:sldId id="267" r:id="rId10"/>
    <p:sldId id="268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364" autoAdjust="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8A673-1AD9-412B-BD77-F7FE033C2E79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161A3-C722-485B-9B3B-02421273C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95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6102" y="1594400"/>
            <a:ext cx="9448800" cy="1825096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and shows analysis</a:t>
            </a:r>
            <a:endParaRPr lang="en-US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Data from A IMDB DATASET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4" name="Picture 3" descr="&lt;strong&gt;IMDb&lt;/strong&gt; - Wikipedi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691" y="272250"/>
            <a:ext cx="2142309" cy="9918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7215483"/>
      </p:ext>
    </p:extLst>
  </p:cSld>
  <p:clrMapOvr>
    <a:masterClrMapping/>
  </p:clrMapOvr>
  <p:transition spd="slow" advTm="681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Future w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ork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 could involve using the imdb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API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to Calculate movie-related statistics, such as the average budget or box office revenue per year. This can provide insights into trends within the movie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industry</a:t>
            </a:r>
            <a:r>
              <a:rPr lang="en-US" dirty="0" smtClean="0"/>
              <a:t>.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 hypothetical example could involve analyzing the relationship between IMDB scores and box office revenue. A high IMDB score might suggest a critically acclaimed film that has the potential to draw in a large audience, thereby resulting in a substantial box office return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324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04"/>
    </mc:Choice>
    <mc:Fallback>
      <p:transition spd="slow" advTm="2390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&lt;strong&gt;Thank You&lt;/strong&gt; &lt;strong&gt;Thanks&lt;/strong&gt; Gratitude · Free image on Pixaba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09" y="1378327"/>
            <a:ext cx="4689565" cy="31263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6074228" y="1580606"/>
            <a:ext cx="57215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 </a:t>
            </a:r>
            <a:r>
              <a:rPr lang="en-US" sz="2000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 diving into the world of IMDB analytics! I hope these insights spark your curiosity and empower you to explore the fascinating universe of movies and </a:t>
            </a:r>
            <a:r>
              <a:rPr lang="en-US" sz="2000" dirty="0" smtClean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shows.</a:t>
            </a:r>
            <a:endParaRPr lang="en-US" sz="2000" dirty="0">
              <a:solidFill>
                <a:srgbClr val="FFC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5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2"/>
    </mc:Choice>
    <mc:Fallback>
      <p:transition spd="slow" advTm="699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INTRO</a:t>
            </a:r>
            <a:r>
              <a:rPr lang="en-US" dirty="0" smtClean="0"/>
              <a:t>DUCTION</a:t>
            </a:r>
            <a:r>
              <a:rPr lang="en-US" dirty="0" smtClean="0">
                <a:solidFill>
                  <a:srgbClr val="FFC000"/>
                </a:solidFill>
              </a:rPr>
              <a:t>…</a:t>
            </a:r>
            <a:br>
              <a:rPr lang="en-US" dirty="0" smtClean="0">
                <a:solidFill>
                  <a:srgbClr val="FFC000"/>
                </a:solidFill>
              </a:rPr>
            </a:b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0445" y="1410887"/>
            <a:ext cx="5406258" cy="45132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5706703" y="2057401"/>
            <a:ext cx="5697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highest-rated movie on IMDB has a score 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9.3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 of 10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8549" y="1685109"/>
            <a:ext cx="3030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DID YOU KNOW </a:t>
            </a:r>
            <a:r>
              <a:rPr lang="en-US" dirty="0" smtClean="0"/>
              <a:t>!!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83314" y="2703732"/>
            <a:ext cx="5722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average IMDB user watches over 100 movies a year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49603"/>
      </p:ext>
    </p:extLst>
  </p:cSld>
  <p:clrMapOvr>
    <a:masterClrMapping/>
  </p:clrMapOvr>
  <p:transition spd="slow" advTm="1157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6" y="1436914"/>
            <a:ext cx="4865400" cy="5159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61166" y="1685109"/>
            <a:ext cx="545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Movies are most watched compared to shows</a:t>
            </a:r>
            <a:r>
              <a:rPr lang="en-US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1" y="2455817"/>
            <a:ext cx="6583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Reasons could be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Shows take a viewer a lot of time to complete</a:t>
            </a:r>
            <a:r>
              <a:rPr lang="en-US" dirty="0" smtClean="0">
                <a:solidFill>
                  <a:schemeClr val="accent6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Movies are straight to the point i.e don’t have a long plot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production of movies are less expensive than shows thus limiting production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3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83"/>
    </mc:Choice>
    <mc:Fallback>
      <p:transition spd="slow" advTm="22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6" y="1482195"/>
            <a:ext cx="6148910" cy="48199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67234" y="1970042"/>
            <a:ext cx="4884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Movies have a high production than shows In film industry</a:t>
            </a:r>
            <a:endParaRPr lang="en-US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67234" y="3233678"/>
            <a:ext cx="52723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Business case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The film industry could create platforms or apps where users could have a subscription to access movies and shows at a cost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Entertainment companies,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can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use this data to gauge market trends and adjust their strategies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accordingly.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666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09"/>
    </mc:Choice>
    <mc:Fallback>
      <p:transition spd="slow" advTm="26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1" y="1439478"/>
            <a:ext cx="6128882" cy="47392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0251" y="1439478"/>
            <a:ext cx="182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explains 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71063" y="1901146"/>
            <a:ext cx="518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There is an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 in the IMDB score over time, with newer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movies/shows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10251" y="3208940"/>
            <a:ext cx="4953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periods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show a slight negative correlation between release year and IMDB score, such as around the 1990s.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71063" y="2504437"/>
            <a:ext cx="4689566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There is an increase of production of  movies/shows from 2010 upwards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16616" y="4701404"/>
            <a:ext cx="5068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Business case</a:t>
            </a:r>
            <a:r>
              <a:rPr lang="en-US" dirty="0"/>
              <a:t>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 film industry should adapt its products to changing tastes, as later-released movies are generally preferred..</a:t>
            </a:r>
          </a:p>
        </p:txBody>
      </p:sp>
    </p:spTree>
    <p:extLst>
      <p:ext uri="{BB962C8B-B14F-4D97-AF65-F5344CB8AC3E}">
        <p14:creationId xmlns:p14="http://schemas.microsoft.com/office/powerpoint/2010/main" val="2660487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79"/>
    </mc:Choice>
    <mc:Fallback>
      <p:transition spd="slow" advTm="33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" y="999957"/>
            <a:ext cx="5890050" cy="46170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71063" y="1267097"/>
            <a:ext cx="4945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histogram shows a </a:t>
            </a:r>
            <a:r>
              <a:rPr lang="en-US" b="1" dirty="0" smtClean="0"/>
              <a:t>skewed distribution</a:t>
            </a:r>
            <a:r>
              <a:rPr lang="en-US" dirty="0" smtClean="0"/>
              <a:t>;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4754" y="1737359"/>
            <a:ext cx="4737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Whereby the mode and median are the most top bar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7125787" y="2383691"/>
            <a:ext cx="4225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2</a:t>
            </a:r>
            <a:r>
              <a:rPr lang="en-US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top bar is the mean of imdb score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25787" y="3030022"/>
            <a:ext cx="2307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imdb score;</a:t>
            </a:r>
          </a:p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Mode, median = 6.5</a:t>
            </a:r>
          </a:p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=  </a:t>
            </a:r>
            <a:r>
              <a:rPr lang="en-US" dirty="0" smtClean="0">
                <a:solidFill>
                  <a:srgbClr val="00B0F0"/>
                </a:solidFill>
              </a:rPr>
              <a:t>7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96743" y="4219302"/>
            <a:ext cx="521990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Business case</a:t>
            </a:r>
            <a:r>
              <a:rPr lang="en-US" dirty="0"/>
              <a:t>: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IMDB scores can guide content curation and distribution strategies, prioritizing high-quality content for premium audiences and distributing lower-quality content to a larger audience, generating revenue.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189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36"/>
    </mc:Choice>
    <mc:Fallback>
      <p:transition spd="slow" advTm="30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3" y="1365717"/>
            <a:ext cx="5486411" cy="4551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70494" y="1365717"/>
            <a:ext cx="5661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regression line </a:t>
            </a:r>
            <a:r>
              <a:rPr lang="en-US" dirty="0" smtClean="0"/>
              <a:t>suggests </a:t>
            </a:r>
            <a:r>
              <a:rPr lang="en-US" dirty="0"/>
              <a:t>that the relationship between the number of IMDB votes and the IMDB score is negatively </a:t>
            </a:r>
            <a:r>
              <a:rPr lang="en-US" dirty="0" smtClean="0"/>
              <a:t>correlated.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70494" y="2289047"/>
            <a:ext cx="5956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ovies </a:t>
            </a:r>
            <a:r>
              <a:rPr lang="en-US" dirty="0"/>
              <a:t>with more IMDB votes tend to have higher IMDB scores.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33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28"/>
    </mc:Choice>
    <mc:Fallback>
      <p:transition spd="slow" advTm="28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3360"/>
            <a:ext cx="8673737" cy="51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05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04"/>
    </mc:Choice>
    <mc:Fallback>
      <p:transition spd="slow" advTm="2110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recom</a:t>
            </a:r>
            <a:r>
              <a:rPr lang="en-US" dirty="0" smtClean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mendations</a:t>
            </a:r>
            <a:endParaRPr lang="en-US" dirty="0">
              <a:solidFill>
                <a:srgbClr val="FFFF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366" y="2160220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Movies rule! Higher production value and audience impact make them a wiser focus for film industries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IMDB </a:t>
            </a:r>
            <a:r>
              <a:rPr lang="en-US" dirty="0" smtClean="0"/>
              <a:t>scores says </a:t>
            </a:r>
            <a:r>
              <a:rPr lang="en-US" dirty="0"/>
              <a:t>it loud: </a:t>
            </a:r>
            <a:r>
              <a:rPr lang="en-US" dirty="0" smtClean="0"/>
              <a:t>Focusing </a:t>
            </a:r>
            <a:r>
              <a:rPr lang="en-US" dirty="0"/>
              <a:t>on quality films, </a:t>
            </a:r>
            <a:r>
              <a:rPr lang="en-US" dirty="0" smtClean="0"/>
              <a:t>captivates  a large crowd!</a:t>
            </a:r>
          </a:p>
          <a:p>
            <a:pPr marL="0" indent="0">
              <a:buNone/>
            </a:pPr>
            <a:r>
              <a:rPr lang="en-US" dirty="0"/>
              <a:t>Dive into movie data, </a:t>
            </a:r>
            <a:r>
              <a:rPr lang="en-US" dirty="0" smtClean="0"/>
              <a:t>dominates </a:t>
            </a:r>
            <a:r>
              <a:rPr lang="en-US" dirty="0"/>
              <a:t>demographics! IMDB trends fuel savvy product placement, marketing mastery.</a:t>
            </a:r>
            <a:r>
              <a:rPr lang="en-US" dirty="0" smtClean="0"/>
              <a:t>.  </a:t>
            </a:r>
            <a:endParaRPr lang="en-US" dirty="0"/>
          </a:p>
        </p:txBody>
      </p:sp>
      <p:sp>
        <p:nvSpPr>
          <p:cNvPr id="4" name="5-Point Star 3"/>
          <p:cNvSpPr/>
          <p:nvPr/>
        </p:nvSpPr>
        <p:spPr>
          <a:xfrm>
            <a:off x="1063808" y="1101482"/>
            <a:ext cx="72662" cy="7837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" name="5-Point Star 4"/>
          <p:cNvSpPr/>
          <p:nvPr/>
        </p:nvSpPr>
        <p:spPr>
          <a:xfrm flipV="1">
            <a:off x="1304655" y="1040370"/>
            <a:ext cx="132259" cy="6111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/>
          <p:cNvSpPr/>
          <p:nvPr/>
        </p:nvSpPr>
        <p:spPr>
          <a:xfrm flipV="1">
            <a:off x="1136469" y="952944"/>
            <a:ext cx="45719" cy="457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/>
          <p:cNvSpPr/>
          <p:nvPr/>
        </p:nvSpPr>
        <p:spPr>
          <a:xfrm>
            <a:off x="550907" y="3336952"/>
            <a:ext cx="306977" cy="301930"/>
          </a:xfrm>
          <a:prstGeom prst="star5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64" y="2160963"/>
            <a:ext cx="396264" cy="339026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539965" y="2873157"/>
            <a:ext cx="335439" cy="308392"/>
          </a:xfrm>
          <a:prstGeom prst="star5">
            <a:avLst>
              <a:gd name="adj" fmla="val 22691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08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92"/>
    </mc:Choice>
    <mc:Fallback>
      <p:transition spd="slow" advTm="26392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493</TotalTime>
  <Words>433</Words>
  <Application>Microsoft Office PowerPoint</Application>
  <PresentationFormat>Widescreen</PresentationFormat>
  <Paragraphs>42</Paragraphs>
  <Slides>11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Black</vt:lpstr>
      <vt:lpstr>Calibri</vt:lpstr>
      <vt:lpstr>Century Gothic</vt:lpstr>
      <vt:lpstr>Courier New</vt:lpstr>
      <vt:lpstr>Verdana</vt:lpstr>
      <vt:lpstr>Wingdings</vt:lpstr>
      <vt:lpstr>Vapor Trail</vt:lpstr>
      <vt:lpstr>Movie and shows analysis</vt:lpstr>
      <vt:lpstr>INTRODUCTION…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Future work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and shows analysis</dc:title>
  <dc:creator>DENNIS MWD</dc:creator>
  <cp:lastModifiedBy>DENNIS MWD</cp:lastModifiedBy>
  <cp:revision>39</cp:revision>
  <dcterms:created xsi:type="dcterms:W3CDTF">2023-12-20T16:12:56Z</dcterms:created>
  <dcterms:modified xsi:type="dcterms:W3CDTF">2023-12-22T07:56:49Z</dcterms:modified>
</cp:coreProperties>
</file>